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8" r:id="rId4"/>
    <p:sldId id="257" r:id="rId5"/>
    <p:sldId id="259" r:id="rId6"/>
    <p:sldId id="279" r:id="rId7"/>
    <p:sldId id="271" r:id="rId8"/>
    <p:sldId id="260" r:id="rId9"/>
    <p:sldId id="280" r:id="rId10"/>
    <p:sldId id="287" r:id="rId11"/>
    <p:sldId id="282" r:id="rId12"/>
    <p:sldId id="263" r:id="rId13"/>
    <p:sldId id="283" r:id="rId14"/>
    <p:sldId id="284" r:id="rId15"/>
    <p:sldId id="269" r:id="rId16"/>
    <p:sldId id="270" r:id="rId17"/>
  </p:sldIdLst>
  <p:sldSz cx="18288000" cy="10287000"/>
  <p:notesSz cx="6858000" cy="9144000"/>
  <p:embeddedFontLst>
    <p:embeddedFont>
      <p:font typeface="HK Grotesk" panose="020B0604020202020204" charset="0"/>
      <p:regular r:id="rId18"/>
    </p:embeddedFont>
    <p:embeddedFont>
      <p:font typeface="HK Grotesk Bold" panose="020B0604020202020204" charset="0"/>
      <p:regular r:id="rId19"/>
      <p:bold r:id="rId20"/>
    </p:embeddedFont>
    <p:embeddedFont>
      <p:font typeface="Poppins" panose="000005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712BA4-3690-0945-B1DA-FEDF91C2E591}">
          <p14:sldIdLst>
            <p14:sldId id="256"/>
            <p14:sldId id="266"/>
          </p14:sldIdLst>
        </p14:section>
        <p14:section name="Etapa 1" id="{CED6C4E6-BA5C-4049-814D-4C950150A7FF}">
          <p14:sldIdLst>
            <p14:sldId id="278"/>
            <p14:sldId id="257"/>
            <p14:sldId id="259"/>
          </p14:sldIdLst>
        </p14:section>
        <p14:section name="Etapa 2" id="{212E0253-1351-4749-8254-927D80A58E12}">
          <p14:sldIdLst>
            <p14:sldId id="279"/>
            <p14:sldId id="271"/>
            <p14:sldId id="260"/>
          </p14:sldIdLst>
        </p14:section>
        <p14:section name="Etapa 3" id="{C2686702-A931-E94E-8E96-564D343FE0A9}">
          <p14:sldIdLst>
            <p14:sldId id="280"/>
            <p14:sldId id="287"/>
          </p14:sldIdLst>
        </p14:section>
        <p14:section name="Etapa 4" id="{B0570B67-B6D0-2F4C-897A-EA973A3478E4}">
          <p14:sldIdLst>
            <p14:sldId id="282"/>
            <p14:sldId id="263"/>
            <p14:sldId id="283"/>
            <p14:sldId id="28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36" autoAdjust="0"/>
  </p:normalViewPr>
  <p:slideViewPr>
    <p:cSldViewPr>
      <p:cViewPr varScale="1">
        <p:scale>
          <a:sx n="55" d="100"/>
          <a:sy n="55" d="100"/>
        </p:scale>
        <p:origin x="61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85ac36e-d88f-448c-9c91-fe226eb2c013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Alvaro,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5DD9-D2C7-1977-5EBD-F8BBF295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7108CF97-D7E3-686F-06A3-04FA904F884F}"/>
              </a:ext>
            </a:extLst>
          </p:cNvPr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ECF308A-143B-E82A-3FEB-5F623609F043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65B7670-8761-C40A-628A-4EEB2F2CEC30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49DC5AF-2AB8-2BEB-E101-C0A2907F30DE}"/>
              </a:ext>
            </a:extLst>
          </p:cNvPr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50F05A1-42FD-883B-BD49-3EB34B1E53D5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0639DC6-1406-205B-E1E7-BE0040A70C45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9" name="Freeform 3">
            <a:extLst>
              <a:ext uri="{FF2B5EF4-FFF2-40B4-BE49-F238E27FC236}">
                <a16:creationId xmlns:a16="http://schemas.microsoft.com/office/drawing/2014/main" id="{34752AF8-719A-0B8F-1B1C-65F6C5FD3C83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 dirty="0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EBE78D64-258F-A135-D3B4-A424D11CCB35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D0ACE5CD-564D-CAAA-39FD-E6924095C76C}"/>
              </a:ext>
            </a:extLst>
          </p:cNvPr>
          <p:cNvSpPr txBox="1"/>
          <p:nvPr/>
        </p:nvSpPr>
        <p:spPr>
          <a:xfrm>
            <a:off x="999831" y="5202647"/>
            <a:ext cx="7191055" cy="111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Estandarización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de </a:t>
            </a: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Países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y Data Quality</a:t>
            </a:r>
            <a:endParaRPr lang="es-AR" sz="3200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endParaRPr lang="en-AR" sz="2400" kern="100" dirty="0">
              <a:solidFill>
                <a:schemeClr val="bg1"/>
              </a:solidFill>
              <a:latin typeface="HK Grotesk" panose="020B0604020202020204" charset="0"/>
              <a:ea typeface="Aptos" panose="020B00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A6987827-C664-CA2E-661E-728EAD25055F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2B30343D-58D6-57BF-8259-738CFE3435E1}"/>
              </a:ext>
            </a:extLst>
          </p:cNvPr>
          <p:cNvSpPr txBox="1"/>
          <p:nvPr/>
        </p:nvSpPr>
        <p:spPr>
          <a:xfrm>
            <a:off x="999831" y="7106600"/>
            <a:ext cx="7191055" cy="1114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s-AR" sz="32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Carga Incremental y Validaciones de un Segundo Lote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AR" sz="2400" kern="100" dirty="0">
              <a:solidFill>
                <a:schemeClr val="bg1"/>
              </a:solidFill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64B545-29E9-DCFB-A7F5-3E22DE1421C1}"/>
              </a:ext>
            </a:extLst>
          </p:cNvPr>
          <p:cNvSpPr/>
          <p:nvPr/>
        </p:nvSpPr>
        <p:spPr>
          <a:xfrm>
            <a:off x="697407" y="2735832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endParaRPr lang="en-US" sz="3200" b="1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Integración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de Datos </a:t>
            </a: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Externos</a:t>
            </a:r>
            <a:endParaRPr lang="es-AR" sz="3200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9AE70914-5D97-2C8B-D89B-D67CF7A44417}"/>
              </a:ext>
            </a:extLst>
          </p:cNvPr>
          <p:cNvSpPr txBox="1"/>
          <p:nvPr/>
        </p:nvSpPr>
        <p:spPr>
          <a:xfrm>
            <a:off x="9426326" y="3589228"/>
            <a:ext cx="7832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ordes.customer_id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inválido, se decidió eliminar por poca relevancia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Inconsistencia en country entre las tablas del DWA y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WorldData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se decidió utilizar los de la segunda para consistencia.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A5021B6-7B0D-3FBA-8B2E-D7353BB86E47}"/>
              </a:ext>
            </a:extLst>
          </p:cNvPr>
          <p:cNvSpPr txBox="1"/>
          <p:nvPr/>
        </p:nvSpPr>
        <p:spPr>
          <a:xfrm>
            <a:off x="10515600" y="2446270"/>
            <a:ext cx="5784234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Puntos clave</a:t>
            </a:r>
          </a:p>
        </p:txBody>
      </p:sp>
    </p:spTree>
    <p:extLst>
      <p:ext uri="{BB962C8B-B14F-4D97-AF65-F5344CB8AC3E}">
        <p14:creationId xmlns:p14="http://schemas.microsoft.com/office/powerpoint/2010/main" val="166013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F2E41-BFF9-515C-2F46-8B10C129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5869F955-B5F1-1324-F22C-8AAE5EEF6561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Publicación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2E91703-CA98-851A-CE64-BBA629732C7B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4006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114801" y="2247900"/>
            <a:ext cx="6074344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Se creó </a:t>
            </a:r>
            <a:r>
              <a:rPr lang="es-ES" sz="2400" b="1" dirty="0" err="1">
                <a:latin typeface="HK Grotesk" panose="020B0604020202020204" charset="0"/>
              </a:rPr>
              <a:t>SPM_FactSales</a:t>
            </a:r>
            <a:r>
              <a:rPr lang="es-ES" sz="2400" b="1" dirty="0">
                <a:latin typeface="HK Grotesk" panose="020B0604020202020204" charset="0"/>
              </a:rPr>
              <a:t> </a:t>
            </a:r>
            <a:r>
              <a:rPr lang="es-ES" sz="2400" dirty="0">
                <a:latin typeface="HK Grotesk" panose="020B0604020202020204" charset="0"/>
              </a:rPr>
              <a:t> partir de la tabla de hechos </a:t>
            </a:r>
            <a:r>
              <a:rPr lang="es-ES" sz="2400" b="1" dirty="0" err="1">
                <a:latin typeface="HK Grotesk" panose="020B0604020202020204" charset="0"/>
              </a:rPr>
              <a:t>DWA_FactOrderDetails</a:t>
            </a:r>
            <a:endParaRPr lang="es-ES" sz="2400" b="1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Data </a:t>
            </a:r>
            <a:r>
              <a:rPr lang="es-ES" sz="2400" dirty="0" err="1">
                <a:latin typeface="HK Grotesk" panose="020B0604020202020204" charset="0"/>
              </a:rPr>
              <a:t>Product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b="1" dirty="0">
                <a:latin typeface="HK Grotesk" panose="020B0604020202020204" charset="0"/>
              </a:rPr>
              <a:t>desnormaliza</a:t>
            </a:r>
            <a:r>
              <a:rPr lang="es-ES" sz="2400" dirty="0">
                <a:latin typeface="HK Grotesk" panose="020B0604020202020204" charset="0"/>
              </a:rPr>
              <a:t> la información de ventas para incluir: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Métricas centrales: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revenue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quantity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discount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Contexto de negocio:</a:t>
            </a:r>
            <a:r>
              <a:rPr lang="es-ES" sz="24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Información geográfica:</a:t>
            </a:r>
            <a:r>
              <a:rPr lang="es-ES" sz="24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400" b="1" dirty="0" err="1">
                <a:latin typeface="HK Grotesk" panose="020B0604020202020204" charset="0"/>
              </a:rPr>
              <a:t>DWA_DimCountry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Logística: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order_date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shipped_date</a:t>
            </a:r>
            <a:r>
              <a:rPr lang="es-ES" sz="2400" dirty="0">
                <a:latin typeface="HK Grotesk" panose="020B0604020202020204" charset="0"/>
              </a:rPr>
              <a:t> y la métrica derivada </a:t>
            </a:r>
            <a:r>
              <a:rPr lang="es-ES" sz="2400" b="1" dirty="0" err="1">
                <a:latin typeface="HK Grotesk" panose="020B0604020202020204" charset="0"/>
              </a:rPr>
              <a:t>ship_delay_days</a:t>
            </a:r>
            <a:r>
              <a:rPr lang="es-ES" sz="2400" dirty="0">
                <a:latin typeface="HK Grotesk" panose="020B0604020202020204" charset="0"/>
              </a:rPr>
              <a:t> (calculada como </a:t>
            </a:r>
            <a:r>
              <a:rPr lang="es-ES" sz="2400" dirty="0" err="1">
                <a:latin typeface="HK Grotesk" panose="020B0604020202020204" charset="0"/>
              </a:rPr>
              <a:t>shipped_date_key</a:t>
            </a:r>
            <a:r>
              <a:rPr lang="es-ES" sz="2400" dirty="0">
                <a:latin typeface="HK Grotesk" panose="020B0604020202020204" charset="0"/>
              </a:rPr>
              <a:t> - </a:t>
            </a:r>
            <a:r>
              <a:rPr lang="es-ES" sz="2400" dirty="0" err="1">
                <a:latin typeface="HK Grotesk" panose="020B0604020202020204" charset="0"/>
              </a:rPr>
              <a:t>order_date_key</a:t>
            </a:r>
            <a:r>
              <a:rPr lang="es-ES" sz="2400" dirty="0">
                <a:latin typeface="HK Grotesk" panose="020B0604020202020204" charset="0"/>
              </a:rPr>
              <a:t>).</a:t>
            </a:r>
            <a:endParaRPr lang="es-AR" sz="24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947400" y="254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14" name="Group 14"/>
          <p:cNvGrpSpPr/>
          <p:nvPr/>
        </p:nvGrpSpPr>
        <p:grpSpPr>
          <a:xfrm>
            <a:off x="9719392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10348233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Sales Performance Mart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0B13F-CF1E-B8B5-AF31-6DDCB1BD5B69}"/>
              </a:ext>
            </a:extLst>
          </p:cNvPr>
          <p:cNvSpPr/>
          <p:nvPr/>
        </p:nvSpPr>
        <p:spPr>
          <a:xfrm>
            <a:off x="1310366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050A4A-BBFF-2344-B434-0BEF90B52856}"/>
              </a:ext>
            </a:extLst>
          </p:cNvPr>
          <p:cNvSpPr/>
          <p:nvPr/>
        </p:nvSpPr>
        <p:spPr>
          <a:xfrm>
            <a:off x="6903583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65F555-E5BD-A7CB-E270-38E806396DA3}"/>
              </a:ext>
            </a:extLst>
          </p:cNvPr>
          <p:cNvSpPr/>
          <p:nvPr/>
        </p:nvSpPr>
        <p:spPr>
          <a:xfrm>
            <a:off x="12496799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01D99FF7-C0A3-60D8-8A36-09837D56FD4E}"/>
              </a:ext>
            </a:extLst>
          </p:cNvPr>
          <p:cNvSpPr txBox="1"/>
          <p:nvPr/>
        </p:nvSpPr>
        <p:spPr>
          <a:xfrm>
            <a:off x="1583897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de ventas 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8397B1-7067-4102-1C8C-93150BC1028E}"/>
              </a:ext>
            </a:extLst>
          </p:cNvPr>
          <p:cNvGrpSpPr/>
          <p:nvPr/>
        </p:nvGrpSpPr>
        <p:grpSpPr>
          <a:xfrm>
            <a:off x="3062787" y="4090690"/>
            <a:ext cx="975989" cy="975989"/>
            <a:chOff x="1168024" y="4392976"/>
            <a:chExt cx="975989" cy="975989"/>
          </a:xfrm>
        </p:grpSpPr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1E6AB3AE-38A2-828E-244F-39D6949CAD6E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17" name="Freeform 30">
                <a:extLst>
                  <a:ext uri="{FF2B5EF4-FFF2-40B4-BE49-F238E27FC236}">
                    <a16:creationId xmlns:a16="http://schemas.microsoft.com/office/drawing/2014/main" id="{59A15C2A-A835-AD0A-7E4E-0A09B2B045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8" name="TextBox 31">
                <a:extLst>
                  <a:ext uri="{FF2B5EF4-FFF2-40B4-BE49-F238E27FC236}">
                    <a16:creationId xmlns:a16="http://schemas.microsoft.com/office/drawing/2014/main" id="{E9D92A40-0F2C-8B88-B7BA-C492CB66479C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20" name="Gráfico 50" descr="Tendencia al alza">
              <a:extLst>
                <a:ext uri="{FF2B5EF4-FFF2-40B4-BE49-F238E27FC236}">
                  <a16:creationId xmlns:a16="http://schemas.microsoft.com/office/drawing/2014/main" id="{B765851F-4EF9-E05B-E719-5D4C6DD0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6450" y="4474084"/>
              <a:ext cx="792991" cy="792991"/>
            </a:xfrm>
            <a:prstGeom prst="rect">
              <a:avLst/>
            </a:prstGeom>
          </p:spPr>
        </p:pic>
      </p:grpSp>
      <p:sp>
        <p:nvSpPr>
          <p:cNvPr id="31" name="TextBox 39">
            <a:extLst>
              <a:ext uri="{FF2B5EF4-FFF2-40B4-BE49-F238E27FC236}">
                <a16:creationId xmlns:a16="http://schemas.microsoft.com/office/drawing/2014/main" id="{FC8FC6E3-260E-5350-CC63-B0AB8C78EB03}"/>
              </a:ext>
            </a:extLst>
          </p:cNvPr>
          <p:cNvSpPr txBox="1"/>
          <p:nvPr/>
        </p:nvSpPr>
        <p:spPr>
          <a:xfrm>
            <a:off x="7170186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de Ventas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D4E656-EF82-C6EF-91D8-DDA7CA83F9C8}"/>
              </a:ext>
            </a:extLst>
          </p:cNvPr>
          <p:cNvGrpSpPr/>
          <p:nvPr/>
        </p:nvGrpSpPr>
        <p:grpSpPr>
          <a:xfrm>
            <a:off x="8656003" y="4090689"/>
            <a:ext cx="975989" cy="975989"/>
            <a:chOff x="1168024" y="4392976"/>
            <a:chExt cx="975989" cy="975989"/>
          </a:xfrm>
        </p:grpSpPr>
        <p:grpSp>
          <p:nvGrpSpPr>
            <p:cNvPr id="28" name="Group 29">
              <a:extLst>
                <a:ext uri="{FF2B5EF4-FFF2-40B4-BE49-F238E27FC236}">
                  <a16:creationId xmlns:a16="http://schemas.microsoft.com/office/drawing/2014/main" id="{0E2F9D5C-22D7-B871-B213-BABEBF9BA9F9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9DDBD0C3-0BF3-6463-0F80-F51861603B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0" name="TextBox 31">
                <a:extLst>
                  <a:ext uri="{FF2B5EF4-FFF2-40B4-BE49-F238E27FC236}">
                    <a16:creationId xmlns:a16="http://schemas.microsoft.com/office/drawing/2014/main" id="{F2945A37-4867-91A8-31B9-50592B2CB23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2" name="Gráfico 6" descr="América en globo terráqueo">
              <a:extLst>
                <a:ext uri="{FF2B5EF4-FFF2-40B4-BE49-F238E27FC236}">
                  <a16:creationId xmlns:a16="http://schemas.microsoft.com/office/drawing/2014/main" id="{E19ECF28-4D99-305D-7CC7-AB205856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818" y="4423769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TextBox 39">
            <a:extLst>
              <a:ext uri="{FF2B5EF4-FFF2-40B4-BE49-F238E27FC236}">
                <a16:creationId xmlns:a16="http://schemas.microsoft.com/office/drawing/2014/main" id="{E7EF2F8A-FAF7-096F-F042-6644943409DB}"/>
              </a:ext>
            </a:extLst>
          </p:cNvPr>
          <p:cNvSpPr txBox="1"/>
          <p:nvPr/>
        </p:nvSpPr>
        <p:spPr>
          <a:xfrm>
            <a:off x="12770136" y="5405082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Estrategia de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3391FC-D3A5-899E-5D1B-E5B69B24FE58}"/>
              </a:ext>
            </a:extLst>
          </p:cNvPr>
          <p:cNvGrpSpPr/>
          <p:nvPr/>
        </p:nvGrpSpPr>
        <p:grpSpPr>
          <a:xfrm>
            <a:off x="14249222" y="4090689"/>
            <a:ext cx="975989" cy="975989"/>
            <a:chOff x="1168024" y="4392976"/>
            <a:chExt cx="975989" cy="975989"/>
          </a:xfrm>
        </p:grpSpPr>
        <p:grpSp>
          <p:nvGrpSpPr>
            <p:cNvPr id="34" name="Group 29">
              <a:extLst>
                <a:ext uri="{FF2B5EF4-FFF2-40B4-BE49-F238E27FC236}">
                  <a16:creationId xmlns:a16="http://schemas.microsoft.com/office/drawing/2014/main" id="{B63EECEA-06E4-1306-72E2-8DDC3E02FF60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B506CAA7-3D1B-E514-07E6-CACB0746132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6" name="TextBox 31">
                <a:extLst>
                  <a:ext uri="{FF2B5EF4-FFF2-40B4-BE49-F238E27FC236}">
                    <a16:creationId xmlns:a16="http://schemas.microsoft.com/office/drawing/2014/main" id="{CBDA4998-3478-ED1B-5695-5CD0D2DAF54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8" name="Gráfico 5" descr="Registro">
              <a:extLst>
                <a:ext uri="{FF2B5EF4-FFF2-40B4-BE49-F238E27FC236}">
                  <a16:creationId xmlns:a16="http://schemas.microsoft.com/office/drawing/2014/main" id="{D517E0F8-803C-759C-9E4E-2A8E895C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6254" y="4456766"/>
              <a:ext cx="792991" cy="792991"/>
            </a:xfrm>
            <a:prstGeom prst="rect">
              <a:avLst/>
            </a:prstGeom>
          </p:spPr>
        </p:pic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0D8A5BE4-557A-346E-E2EA-11D3A8655447}"/>
              </a:ext>
            </a:extLst>
          </p:cNvPr>
          <p:cNvSpPr txBox="1"/>
          <p:nvPr/>
        </p:nvSpPr>
        <p:spPr>
          <a:xfrm>
            <a:off x="624567" y="754570"/>
            <a:ext cx="16353065" cy="10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–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Usos</a:t>
            </a: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Principales</a:t>
            </a:r>
            <a:endParaRPr lang="en-US" sz="6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4613278D-9286-E396-6010-35BB0006F9A6}"/>
              </a:ext>
            </a:extLst>
          </p:cNvPr>
          <p:cNvGrpSpPr/>
          <p:nvPr/>
        </p:nvGrpSpPr>
        <p:grpSpPr>
          <a:xfrm>
            <a:off x="0" y="8481788"/>
            <a:ext cx="18288000" cy="1805211"/>
            <a:chOff x="0" y="0"/>
            <a:chExt cx="1138709" cy="2709333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C1D9411-D258-DF20-6A03-D2DFB4FCAB8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63CD5BF-1A78-CBAD-8277-40E01C358072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03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89932-738B-CC9A-905C-012FEA83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EABB334E-1C41-9074-53FE-78FBDC25F0BC}"/>
              </a:ext>
            </a:extLst>
          </p:cNvPr>
          <p:cNvSpPr txBox="1"/>
          <p:nvPr/>
        </p:nvSpPr>
        <p:spPr>
          <a:xfrm>
            <a:off x="5032983" y="376953"/>
            <a:ext cx="8222033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AR" sz="6600" b="1" dirty="0">
                <a:solidFill>
                  <a:schemeClr val="bg1"/>
                </a:solidFill>
              </a:rPr>
              <a:t>Dashboard en PowerBI</a:t>
            </a:r>
          </a:p>
        </p:txBody>
      </p:sp>
      <p:pic>
        <p:nvPicPr>
          <p:cNvPr id="5" name="Picture 4" descr="A screenshot of a data presentation&#10;&#10;AI-generated content may be incorrect.">
            <a:extLst>
              <a:ext uri="{FF2B5EF4-FFF2-40B4-BE49-F238E27FC236}">
                <a16:creationId xmlns:a16="http://schemas.microsoft.com/office/drawing/2014/main" id="{C86D93D0-ABC1-5C21-A761-7AE2D10A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18" y="1587163"/>
            <a:ext cx="14225562" cy="8322884"/>
          </a:xfrm>
          <a:prstGeom prst="roundRect">
            <a:avLst>
              <a:gd name="adj" fmla="val 43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2098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  <p:txBody>
          <a:bodyPr/>
          <a:lstStyle/>
          <a:p>
            <a:endParaRPr lang="en-AR"/>
          </a:p>
        </p:txBody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¡Gracias!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R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A74E779-A566-F1D4-196F-115D56820FA9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Adquisición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F7935AE-FB41-975E-8CEF-65ADC1681881}"/>
              </a:ext>
            </a:extLst>
          </p:cNvPr>
          <p:cNvSpPr txBox="1"/>
          <p:nvPr/>
        </p:nvSpPr>
        <p:spPr>
          <a:xfrm>
            <a:off x="-457199" y="342900"/>
            <a:ext cx="5257800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2383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32323" y="742241"/>
            <a:ext cx="13461854" cy="110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Infraestructura</a:t>
            </a: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y Staging </a:t>
            </a: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72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1201400" y="4361121"/>
            <a:ext cx="51588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válidos en </a:t>
            </a:r>
            <a:r>
              <a:rPr lang="es-ES" sz="2500" dirty="0" err="1">
                <a:latin typeface="HK Grotesk" panose="020B0604020202020204" charset="0"/>
              </a:rPr>
              <a:t>employees.reports_to</a:t>
            </a:r>
            <a:endParaRPr lang="es-ES" sz="2500" dirty="0">
              <a:latin typeface="HK Grotesk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en </a:t>
            </a: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 eliminados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en formato "YYYY-MM-DD HH:MM:SS"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419600" y="2626573"/>
            <a:ext cx="5158800" cy="86177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I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nfraestructura</a:t>
            </a:r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 de Gobernanza (Control)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167420" y="3848026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81FE252-CAD3-63DF-06A9-E1A7A19FF498}"/>
              </a:ext>
            </a:extLst>
          </p:cNvPr>
          <p:cNvSpPr txBox="1"/>
          <p:nvPr/>
        </p:nvSpPr>
        <p:spPr>
          <a:xfrm>
            <a:off x="4419600" y="4632620"/>
            <a:ext cx="5158800" cy="86177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Flujo de Adquisición y Limpieza</a:t>
            </a:r>
          </a:p>
          <a:p>
            <a:pPr algn="ctr"/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8477F2-7F97-6531-F03F-4D996E63E526}"/>
              </a:ext>
            </a:extLst>
          </p:cNvPr>
          <p:cNvSpPr/>
          <p:nvPr/>
        </p:nvSpPr>
        <p:spPr>
          <a:xfrm>
            <a:off x="5617316" y="5776893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Capa TXT</a:t>
            </a:r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06EFB5-BCB8-3D6B-8C3D-62DCA097487D}"/>
              </a:ext>
            </a:extLst>
          </p:cNvPr>
          <p:cNvSpPr/>
          <p:nvPr/>
        </p:nvSpPr>
        <p:spPr>
          <a:xfrm>
            <a:off x="5617316" y="7346530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Validación TXT- TMP</a:t>
            </a:r>
            <a:endParaRPr lang="es-E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074B144-4801-9DA9-0826-A50F3A4A9662}"/>
              </a:ext>
            </a:extLst>
          </p:cNvPr>
          <p:cNvSpPr/>
          <p:nvPr/>
        </p:nvSpPr>
        <p:spPr>
          <a:xfrm>
            <a:off x="5671819" y="8921690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Capa TMP</a:t>
            </a:r>
            <a:endParaRPr lang="es-ES" dirty="0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A6EF6E01-29F4-331B-4351-AF6F0373C412}"/>
              </a:ext>
            </a:extLst>
          </p:cNvPr>
          <p:cNvSpPr/>
          <p:nvPr/>
        </p:nvSpPr>
        <p:spPr>
          <a:xfrm>
            <a:off x="6553200" y="6810862"/>
            <a:ext cx="533401" cy="4504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A9EAC17E-A7FC-467E-5A6E-DB6D6C417441}"/>
              </a:ext>
            </a:extLst>
          </p:cNvPr>
          <p:cNvSpPr/>
          <p:nvPr/>
        </p:nvSpPr>
        <p:spPr>
          <a:xfrm>
            <a:off x="6553200" y="8293542"/>
            <a:ext cx="533401" cy="4504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133850" y="8001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43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C64F1-3E93-6CA3-ECA6-B5EE6323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4A4DE50D-F35E-2ECC-60EB-241DAC352C0B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Ingeniería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829CB65-0AB8-BF13-F427-148C75557F01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8006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4133850" y="1337326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DWA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16" y="2443903"/>
            <a:ext cx="11513767" cy="7274688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99023CF7-C638-8926-34E5-49CB62A9FCF1}"/>
              </a:ext>
            </a:extLst>
          </p:cNvPr>
          <p:cNvGrpSpPr/>
          <p:nvPr/>
        </p:nvGrpSpPr>
        <p:grpSpPr>
          <a:xfrm rot="5400000">
            <a:off x="8496300" y="-8496300"/>
            <a:ext cx="1295400" cy="18288000"/>
            <a:chOff x="0" y="0"/>
            <a:chExt cx="1138709" cy="270933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08DD0B7-655F-D518-5669-9C041FAB71D9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5240AFB6-58EC-C5A4-7962-32BC5135B647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48CC70-E30F-AD99-B9F8-B0A3B95AE9EE}"/>
              </a:ext>
            </a:extLst>
          </p:cNvPr>
          <p:cNvSpPr txBox="1"/>
          <p:nvPr/>
        </p:nvSpPr>
        <p:spPr>
          <a:xfrm>
            <a:off x="1295400" y="7671257"/>
            <a:ext cx="6629400" cy="1246495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Creación del Modelo Dimensional</a:t>
            </a:r>
          </a:p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Carga y Transformación (ETL)</a:t>
            </a:r>
          </a:p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Lógica de Cambio Lento (SCD)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99654" y="2135672"/>
            <a:ext cx="7867612" cy="2187253"/>
            <a:chOff x="602670" y="2343381"/>
            <a:chExt cx="7867612" cy="1466870"/>
          </a:xfrm>
        </p:grpSpPr>
        <p:grpSp>
          <p:nvGrpSpPr>
            <p:cNvPr id="2" name="Group 2"/>
            <p:cNvGrpSpPr/>
            <p:nvPr/>
          </p:nvGrpSpPr>
          <p:grpSpPr>
            <a:xfrm>
              <a:off x="602670" y="2343381"/>
              <a:ext cx="7867612" cy="1466870"/>
              <a:chOff x="-9123" y="-115337"/>
              <a:chExt cx="2072128" cy="38633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-9123" y="-115337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96637" y="2637621"/>
              <a:ext cx="7191055" cy="498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DQM_Processes</a:t>
              </a:r>
              <a:endParaRPr lang="en-US" sz="2400" b="1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10896600" cy="110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DQM &amp; Metadata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468221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113434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699654" y="4478331"/>
            <a:ext cx="7191055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endParaRPr lang="en-US" sz="2400" b="1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478331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58090" y="6188344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65191" y="6499156"/>
            <a:ext cx="7191055" cy="938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6575202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C7013471-B85A-1DBC-8F2C-45F0F8C5BE49}"/>
              </a:ext>
            </a:extLst>
          </p:cNvPr>
          <p:cNvSpPr/>
          <p:nvPr/>
        </p:nvSpPr>
        <p:spPr>
          <a:xfrm>
            <a:off x="658089" y="8181229"/>
            <a:ext cx="7832973" cy="1534271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 dirty="0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E1BDF0C0-4448-9E26-E907-7FC2E025B65B}"/>
              </a:ext>
            </a:extLst>
          </p:cNvPr>
          <p:cNvSpPr txBox="1"/>
          <p:nvPr/>
        </p:nvSpPr>
        <p:spPr>
          <a:xfrm>
            <a:off x="893620" y="8424416"/>
            <a:ext cx="7191055" cy="11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MET_Entity</a:t>
            </a:r>
            <a:endParaRPr lang="en-US" sz="2400" b="1" dirty="0">
              <a:solidFill>
                <a:srgbClr val="FFFFFF"/>
              </a:solidFill>
              <a:latin typeface="Poppins" pitchFamily="2" charset="77"/>
              <a:ea typeface="HK Grotesk"/>
              <a:cs typeface="Poppins" pitchFamily="2" charset="77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Registra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tablas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existentes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su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capa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descripción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functional.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ACCF81-2248-2550-43F3-1F25C1712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79" y="8328044"/>
            <a:ext cx="8762897" cy="1104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CAAFE-EE87-E778-CC0C-F5FD70EC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08E42FB9-788C-56A8-BAC0-6C25734F7D44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Actualización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BB3E3C-06AA-A763-59A5-EF75CAAF0422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0776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386</Words>
  <Application>Microsoft Office PowerPoint</Application>
  <PresentationFormat>Personalizado</PresentationFormat>
  <Paragraphs>83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HK Grotesk</vt:lpstr>
      <vt:lpstr>HK Grotesk Bold</vt:lpstr>
      <vt:lpstr>Poppins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10</cp:revision>
  <dcterms:created xsi:type="dcterms:W3CDTF">2006-08-16T00:00:00Z</dcterms:created>
  <dcterms:modified xsi:type="dcterms:W3CDTF">2025-12-06T00:34:57Z</dcterms:modified>
  <dc:identifier>DAG6lDAvM4I</dc:identifier>
</cp:coreProperties>
</file>